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78" r:id="rId5"/>
    <p:sldId id="259" r:id="rId6"/>
    <p:sldId id="261" r:id="rId7"/>
    <p:sldId id="280" r:id="rId8"/>
    <p:sldId id="263" r:id="rId9"/>
    <p:sldId id="279" r:id="rId10"/>
    <p:sldId id="264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81" r:id="rId22"/>
    <p:sldId id="277" r:id="rId23"/>
    <p:sldId id="284" r:id="rId24"/>
    <p:sldId id="282" r:id="rId25"/>
    <p:sldId id="283" r:id="rId26"/>
    <p:sldId id="298" r:id="rId27"/>
    <p:sldId id="290" r:id="rId28"/>
    <p:sldId id="289" r:id="rId29"/>
    <p:sldId id="291" r:id="rId30"/>
    <p:sldId id="285" r:id="rId31"/>
    <p:sldId id="297" r:id="rId32"/>
    <p:sldId id="296" r:id="rId33"/>
    <p:sldId id="288" r:id="rId34"/>
    <p:sldId id="292" r:id="rId35"/>
    <p:sldId id="293" r:id="rId36"/>
    <p:sldId id="294" r:id="rId37"/>
    <p:sldId id="295" r:id="rId3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1D275FF-965C-49A0-8F46-ADEB3499609B}">
          <p14:sldIdLst>
            <p14:sldId id="256"/>
            <p14:sldId id="257"/>
            <p14:sldId id="258"/>
            <p14:sldId id="278"/>
            <p14:sldId id="259"/>
            <p14:sldId id="261"/>
            <p14:sldId id="280"/>
            <p14:sldId id="263"/>
            <p14:sldId id="279"/>
            <p14:sldId id="264"/>
            <p14:sldId id="266"/>
            <p14:sldId id="268"/>
            <p14:sldId id="269"/>
            <p14:sldId id="270"/>
            <p14:sldId id="271"/>
            <p14:sldId id="272"/>
            <p14:sldId id="274"/>
            <p14:sldId id="273"/>
            <p14:sldId id="275"/>
            <p14:sldId id="276"/>
            <p14:sldId id="281"/>
            <p14:sldId id="277"/>
          </p14:sldIdLst>
        </p14:section>
        <p14:section name="Section sans titre" id="{EF9206CC-132F-4185-87E9-6BDC20337365}">
          <p14:sldIdLst>
            <p14:sldId id="284"/>
            <p14:sldId id="282"/>
            <p14:sldId id="283"/>
            <p14:sldId id="298"/>
            <p14:sldId id="290"/>
            <p14:sldId id="289"/>
            <p14:sldId id="291"/>
            <p14:sldId id="285"/>
            <p14:sldId id="297"/>
            <p14:sldId id="296"/>
            <p14:sldId id="288"/>
            <p14:sldId id="292"/>
            <p14:sldId id="293"/>
            <p14:sldId id="294"/>
            <p14:sldId id="2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B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94669" autoAdjust="0"/>
  </p:normalViewPr>
  <p:slideViewPr>
    <p:cSldViewPr>
      <p:cViewPr>
        <p:scale>
          <a:sx n="75" d="100"/>
          <a:sy n="75" d="100"/>
        </p:scale>
        <p:origin x="-1794" y="-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32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29C30-3348-4162-9BF7-93910EE50A20}" type="datetimeFigureOut">
              <a:rPr lang="fr-FR" smtClean="0"/>
              <a:t>11/09/2017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773FB-37F6-4671-A4D1-9F4EAFEC60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56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773FB-37F6-4671-A4D1-9F4EAFEC600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351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13/09/2017</a:t>
            </a:r>
            <a:endParaRPr lang="fr-FR" dirty="0" smtClean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B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172400" y="6349323"/>
            <a:ext cx="504056" cy="365125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r>
              <a:rPr lang="fr-BE" dirty="0" smtClean="0"/>
              <a:t>/20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r>
              <a:rPr lang="fr-BE" dirty="0" smtClean="0"/>
              <a:t>/20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B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 smtClean="0"/>
              <a:t>13/09/2017</a:t>
            </a:r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BE" dirty="0" smtClean="0"/>
              <a:t>Amaury Zarzelli</a:t>
            </a:r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172400" y="6349323"/>
            <a:ext cx="477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CA11204-E5B3-40BB-8842-DC031245BCB3}" type="slidenum">
              <a:rPr lang="fr-BE" smtClean="0"/>
              <a:pPr/>
              <a:t>‹N°›</a:t>
            </a:fld>
            <a:endParaRPr lang="fr-BE" dirty="0" smtClean="0"/>
          </a:p>
        </p:txBody>
      </p:sp>
      <p:sp>
        <p:nvSpPr>
          <p:cNvPr id="9" name="ZoneTexte 8"/>
          <p:cNvSpPr txBox="1"/>
          <p:nvPr userDrawn="1"/>
        </p:nvSpPr>
        <p:spPr>
          <a:xfrm flipH="1">
            <a:off x="8028384" y="6536377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lang="fr-F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484" y="0"/>
            <a:ext cx="6858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964488" y="-171400"/>
            <a:ext cx="360040" cy="48245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8964488" y="4653136"/>
            <a:ext cx="360040" cy="4824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25996" y="98072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SVM et réseaux neuronaux convolutifs pour la classification de scènes urbaines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9" b="26814"/>
          <a:stretch/>
        </p:blipFill>
        <p:spPr>
          <a:xfrm>
            <a:off x="1547664" y="2621384"/>
            <a:ext cx="6048672" cy="3498111"/>
          </a:xfrm>
          <a:prstGeom prst="rect">
            <a:avLst/>
          </a:prstGeom>
        </p:spPr>
      </p:pic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FR" dirty="0" smtClean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661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SVM (1ere méthode d’acquisition)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132856"/>
            <a:ext cx="3774951" cy="3297451"/>
          </a:xfrm>
        </p:spPr>
      </p:pic>
      <p:sp>
        <p:nvSpPr>
          <p:cNvPr id="9" name="ZoneTexte 8"/>
          <p:cNvSpPr txBox="1"/>
          <p:nvPr/>
        </p:nvSpPr>
        <p:spPr>
          <a:xfrm>
            <a:off x="755576" y="19168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gentrification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732240" y="443711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</a:t>
            </a:r>
            <a:r>
              <a:rPr lang="fr-FR" dirty="0" smtClean="0"/>
              <a:t>o gentrification</a:t>
            </a:r>
          </a:p>
        </p:txBody>
      </p:sp>
      <p:cxnSp>
        <p:nvCxnSpPr>
          <p:cNvPr id="12" name="Connecteur droit 11"/>
          <p:cNvCxnSpPr>
            <a:stCxn id="9" idx="2"/>
          </p:cNvCxnSpPr>
          <p:nvPr/>
        </p:nvCxnSpPr>
        <p:spPr>
          <a:xfrm>
            <a:off x="1475656" y="2286164"/>
            <a:ext cx="1512168" cy="11428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10" idx="1"/>
          </p:cNvCxnSpPr>
          <p:nvPr/>
        </p:nvCxnSpPr>
        <p:spPr>
          <a:xfrm flipH="1" flipV="1">
            <a:off x="5220072" y="4005064"/>
            <a:ext cx="1512168" cy="616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e la date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10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3462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SVM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55679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 smtClean="0"/>
              <a:t>Utilisation du score kappa de </a:t>
            </a:r>
            <a:r>
              <a:rPr lang="fr-FR" sz="2800" dirty="0"/>
              <a:t>C</a:t>
            </a:r>
            <a:r>
              <a:rPr lang="fr-FR" sz="2800" dirty="0" smtClean="0"/>
              <a:t>ohen</a:t>
            </a:r>
            <a:endParaRPr lang="fr-FR" sz="28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276872"/>
            <a:ext cx="2524478" cy="215295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36912"/>
            <a:ext cx="5132092" cy="381699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860032" y="602128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kappa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43475" y="2636912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n itérations</a:t>
            </a:r>
            <a:endParaRPr lang="fr-FR" sz="1600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11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2682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248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 – 	</a:t>
            </a:r>
            <a:r>
              <a:rPr lang="fr-FR" dirty="0" smtClean="0"/>
              <a:t>Présentation du sujet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II –</a:t>
            </a:r>
            <a:r>
              <a:rPr lang="fr-FR" dirty="0" smtClean="0"/>
              <a:t> 	Méthodes vectorielles (SVM)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3600" b="1" dirty="0" smtClean="0">
                <a:solidFill>
                  <a:schemeClr val="accent2">
                    <a:lumMod val="75000"/>
                  </a:schemeClr>
                </a:solidFill>
              </a:rPr>
              <a:t>III –</a:t>
            </a:r>
            <a:r>
              <a:rPr lang="fr-FR" sz="3600" b="1" dirty="0" smtClean="0"/>
              <a:t> 	Réseaux neuronaux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12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5471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des réseaux neuronaux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88" y="2708920"/>
            <a:ext cx="8229600" cy="3049360"/>
          </a:xfrm>
        </p:spPr>
      </p:pic>
      <p:sp>
        <p:nvSpPr>
          <p:cNvPr id="6" name="ZoneTexte 5"/>
          <p:cNvSpPr txBox="1"/>
          <p:nvPr/>
        </p:nvSpPr>
        <p:spPr>
          <a:xfrm>
            <a:off x="4508464" y="220486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entrée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516576" y="220486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modèle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8055672" y="220486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sortie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67544" y="2132856"/>
            <a:ext cx="36724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Phase d’apprentissage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Modèle initialisé aléatoirement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Entrée dont la classe est connue mais « cachée » au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Calcul de la sortie (= classe prédite)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Comparaison avec la classe réelle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Ajustement des poids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u="sng" dirty="0" smtClean="0"/>
              <a:t>Phase de prédiction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Modèle figé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Entrée dont la classe est inconnue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13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593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réseaux denses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2925" y="1406325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 smtClean="0"/>
              <a:t>Réseau dense : réseau pour lequel </a:t>
            </a:r>
            <a:r>
              <a:rPr lang="fr-FR" sz="2800" dirty="0" smtClean="0">
                <a:solidFill>
                  <a:schemeClr val="accent2">
                    <a:lumMod val="75000"/>
                  </a:schemeClr>
                </a:solidFill>
              </a:rPr>
              <a:t>chaque neurone </a:t>
            </a:r>
            <a:r>
              <a:rPr lang="fr-FR" sz="2800" dirty="0" smtClean="0"/>
              <a:t>d’une couche est connecté à </a:t>
            </a:r>
            <a:r>
              <a:rPr lang="fr-FR" sz="2800" dirty="0" smtClean="0">
                <a:solidFill>
                  <a:schemeClr val="accent2">
                    <a:lumMod val="75000"/>
                  </a:schemeClr>
                </a:solidFill>
              </a:rPr>
              <a:t>tous les neurones </a:t>
            </a:r>
            <a:r>
              <a:rPr lang="fr-FR" sz="2800" dirty="0" smtClean="0"/>
              <a:t>de la couche suivante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76" y="2708920"/>
            <a:ext cx="5009699" cy="37259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456052" y="593228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kappa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547664" y="2980243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n itérations</a:t>
            </a:r>
            <a:endParaRPr lang="fr-FR" sz="1600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14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0680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Réseaux neuronaux convolutifs (</a:t>
            </a:r>
            <a:r>
              <a:rPr lang="fr-FR" dirty="0" err="1" smtClean="0"/>
              <a:t>CNNs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492896"/>
            <a:ext cx="8712148" cy="2460284"/>
          </a:xfrm>
        </p:spPr>
      </p:pic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15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1156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4"/>
          <a:stretch/>
        </p:blipFill>
        <p:spPr>
          <a:xfrm>
            <a:off x="-324544" y="2564904"/>
            <a:ext cx="9278044" cy="303826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 choisie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16</a:t>
            </a:fld>
            <a:endParaRPr lang="fr-BE" dirty="0"/>
          </a:p>
        </p:txBody>
      </p:sp>
      <p:sp>
        <p:nvSpPr>
          <p:cNvPr id="4" name="ZoneTexte 3"/>
          <p:cNvSpPr txBox="1"/>
          <p:nvPr/>
        </p:nvSpPr>
        <p:spPr>
          <a:xfrm>
            <a:off x="467544" y="2132856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VGGNet-19 en architecture siamoise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284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 employée et résultats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Première classification : beaucoup de </a:t>
            </a:r>
            <a:r>
              <a:rPr lang="fr-FR" sz="2800" dirty="0" smtClean="0">
                <a:solidFill>
                  <a:schemeClr val="accent2">
                    <a:lumMod val="75000"/>
                  </a:schemeClr>
                </a:solidFill>
              </a:rPr>
              <a:t>faux positifs </a:t>
            </a:r>
            <a:r>
              <a:rPr lang="fr-FR" sz="2800" dirty="0" smtClean="0"/>
              <a:t>(changements qui ne sont pas de la gentrification)</a:t>
            </a:r>
            <a:endParaRPr lang="fr-FR" sz="2800" dirty="0"/>
          </a:p>
          <a:p>
            <a:pPr lvl="1"/>
            <a:r>
              <a:rPr lang="fr-FR" sz="2400" dirty="0" smtClean="0"/>
              <a:t>Parcours manuel des résultats de classification, notant les vrais et faux positifs</a:t>
            </a:r>
          </a:p>
          <a:p>
            <a:pPr lvl="1"/>
            <a:r>
              <a:rPr lang="fr-FR" sz="2400" dirty="0" smtClean="0"/>
              <a:t>Ajout au fichier d’apprentissage</a:t>
            </a:r>
          </a:p>
          <a:p>
            <a:pPr lvl="1"/>
            <a:r>
              <a:rPr lang="fr-FR" sz="2400" dirty="0" smtClean="0"/>
              <a:t>Entraînement d’un </a:t>
            </a:r>
            <a:r>
              <a:rPr lang="fr-FR" sz="2400" dirty="0" smtClean="0">
                <a:solidFill>
                  <a:schemeClr val="accent2">
                    <a:lumMod val="75000"/>
                  </a:schemeClr>
                </a:solidFill>
              </a:rPr>
              <a:t>nouveau modèle</a:t>
            </a:r>
          </a:p>
          <a:p>
            <a:pPr marL="457200" lvl="1" indent="0">
              <a:buNone/>
            </a:pPr>
            <a:endParaRPr lang="fr-FR" sz="2400" dirty="0" smtClean="0"/>
          </a:p>
          <a:p>
            <a:pPr lvl="0"/>
            <a:r>
              <a:rPr lang="fr-FR" sz="2800" dirty="0">
                <a:solidFill>
                  <a:prstClr val="black"/>
                </a:solidFill>
              </a:rPr>
              <a:t>Au bout de 12 itérations : </a:t>
            </a:r>
            <a:r>
              <a:rPr lang="fr-FR" sz="2800" dirty="0" smtClean="0">
                <a:solidFill>
                  <a:schemeClr val="accent2">
                    <a:lumMod val="75000"/>
                  </a:schemeClr>
                </a:solidFill>
              </a:rPr>
              <a:t>kappa </a:t>
            </a:r>
            <a:r>
              <a:rPr lang="fr-FR" sz="2800" dirty="0">
                <a:solidFill>
                  <a:schemeClr val="accent2">
                    <a:lumMod val="75000"/>
                  </a:schemeClr>
                </a:solidFill>
              </a:rPr>
              <a:t>= 0,82</a:t>
            </a:r>
          </a:p>
          <a:p>
            <a:pPr marL="457200" lvl="1" indent="0">
              <a:buNone/>
            </a:pPr>
            <a:endParaRPr lang="fr-FR" sz="24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17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52297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Visualisation du modèle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ZoneTexte 3"/>
          <p:cNvSpPr txBox="1"/>
          <p:nvPr/>
        </p:nvSpPr>
        <p:spPr>
          <a:xfrm>
            <a:off x="5890947" y="134076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Activations</a:t>
            </a:r>
            <a:endParaRPr lang="fr-FR" sz="20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559131" y="134076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Filtres</a:t>
            </a:r>
            <a:endParaRPr lang="fr-FR" sz="20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76" y="1570981"/>
            <a:ext cx="2460600" cy="183007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521" y="3029074"/>
            <a:ext cx="2509109" cy="186614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408" y="4548336"/>
            <a:ext cx="2537336" cy="1887144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5145384" y="303648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positif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7938132" y="4525891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négatif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34457"/>
            <a:ext cx="4055382" cy="405538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475" y="1744822"/>
            <a:ext cx="164037" cy="295265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66124" y="3256674"/>
            <a:ext cx="144016" cy="2952656"/>
          </a:xfrm>
          <a:prstGeom prst="rect">
            <a:avLst/>
          </a:prstGeom>
        </p:spPr>
      </p:pic>
      <p:sp>
        <p:nvSpPr>
          <p:cNvPr id="18" name="Espace réservé du numéro de diapositiv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18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4026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fr-FR" dirty="0" smtClean="0"/>
              <a:t>Résultats de classification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9" b="14985"/>
          <a:stretch/>
        </p:blipFill>
        <p:spPr>
          <a:xfrm>
            <a:off x="1547664" y="1352971"/>
            <a:ext cx="5967897" cy="4737269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19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2993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59016" cy="1143000"/>
          </a:xfrm>
        </p:spPr>
        <p:txBody>
          <a:bodyPr/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88640"/>
            <a:ext cx="1965204" cy="1664176"/>
          </a:xfrm>
        </p:spPr>
      </p:pic>
      <p:sp>
        <p:nvSpPr>
          <p:cNvPr id="6" name="ZoneTexte 5"/>
          <p:cNvSpPr txBox="1"/>
          <p:nvPr/>
        </p:nvSpPr>
        <p:spPr>
          <a:xfrm>
            <a:off x="539552" y="2132856"/>
            <a:ext cx="806489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 smtClean="0"/>
              <a:t> Stage à l’Université d’Ottawa</a:t>
            </a:r>
          </a:p>
          <a:p>
            <a:r>
              <a:rPr lang="fr-FR" sz="2200" dirty="0" smtClean="0"/>
              <a:t>	LAGGISS : laboratoire qui étudie les quartiers d’Ottawa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 smtClean="0"/>
              <a:t>Nouvelles technologies de traitement d’images (</a:t>
            </a:r>
            <a:r>
              <a:rPr lang="fr-FR" sz="2200" dirty="0" err="1" smtClean="0"/>
              <a:t>CNNs</a:t>
            </a:r>
            <a:r>
              <a:rPr lang="fr-FR" sz="22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  <a:p>
            <a:r>
              <a:rPr lang="fr-FR" sz="2200" b="1" dirty="0" smtClean="0"/>
              <a:t>Objectif : </a:t>
            </a:r>
            <a:r>
              <a:rPr lang="fr-FR" sz="2200" dirty="0" smtClean="0"/>
              <a:t>apporter la connaissance des </a:t>
            </a:r>
            <a:r>
              <a:rPr lang="fr-FR" sz="2200" dirty="0" err="1" smtClean="0"/>
              <a:t>CNNs</a:t>
            </a:r>
            <a:r>
              <a:rPr lang="fr-FR" sz="2200" dirty="0" smtClean="0"/>
              <a:t> </a:t>
            </a:r>
            <a:r>
              <a:rPr lang="fr-FR" sz="2200" smtClean="0"/>
              <a:t>au </a:t>
            </a:r>
            <a:r>
              <a:rPr lang="fr-FR" sz="2200" smtClean="0"/>
              <a:t>LAGGISS </a:t>
            </a:r>
            <a:r>
              <a:rPr lang="fr-FR" sz="2200" i="1" dirty="0" smtClean="0"/>
              <a:t>via</a:t>
            </a:r>
            <a:r>
              <a:rPr lang="fr-FR" sz="2200" dirty="0" smtClean="0"/>
              <a:t> un problème concret de classification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01" y="5169403"/>
            <a:ext cx="1029469" cy="102946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69" y="5153971"/>
            <a:ext cx="1060333" cy="106033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146" y="5339186"/>
            <a:ext cx="2885051" cy="689904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3201597" y="5684138"/>
            <a:ext cx="2376264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705653" y="533918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gentriNet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1640569" y="5453304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+</a:t>
            </a:r>
            <a:endParaRPr lang="fr-FR" sz="24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8609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Conclusion projet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Objectif atteint : 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apport des </a:t>
            </a:r>
            <a:r>
              <a:rPr lang="fr-FR" dirty="0" err="1" smtClean="0">
                <a:solidFill>
                  <a:schemeClr val="accent2">
                    <a:lumMod val="75000"/>
                  </a:schemeClr>
                </a:solidFill>
              </a:rPr>
              <a:t>CNNs</a:t>
            </a:r>
            <a:r>
              <a:rPr lang="fr-FR" dirty="0" smtClean="0"/>
              <a:t> dans le LAGGISS</a:t>
            </a:r>
          </a:p>
          <a:p>
            <a:pPr marL="457200" lvl="1" indent="0">
              <a:buNone/>
            </a:pPr>
            <a:r>
              <a:rPr lang="fr-FR" dirty="0" smtClean="0"/>
              <a:t>⇒ Utilisés pour de nombreuses problématiques</a:t>
            </a:r>
          </a:p>
          <a:p>
            <a:pPr marL="457200" lvl="1" indent="0">
              <a:buNone/>
            </a:pPr>
            <a:endParaRPr lang="fr-FR" dirty="0" smtClean="0"/>
          </a:p>
          <a:p>
            <a:pPr lvl="0"/>
            <a:r>
              <a:rPr lang="fr-FR" dirty="0">
                <a:solidFill>
                  <a:prstClr val="black"/>
                </a:solidFill>
              </a:rPr>
              <a:t>Objectif quasiment atteint </a:t>
            </a:r>
            <a:r>
              <a:rPr lang="fr-FR" dirty="0" smtClean="0">
                <a:solidFill>
                  <a:prstClr val="black"/>
                </a:solidFill>
              </a:rPr>
              <a:t>: carte de la gentrification</a:t>
            </a:r>
          </a:p>
          <a:p>
            <a:pPr marL="457200" lvl="1" indent="0">
              <a:buNone/>
            </a:pPr>
            <a:r>
              <a:rPr lang="fr-FR" dirty="0" smtClean="0">
                <a:solidFill>
                  <a:prstClr val="black"/>
                </a:solidFill>
              </a:rPr>
              <a:t>	Encore de 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nombreux faux positifs</a:t>
            </a:r>
            <a:r>
              <a:rPr lang="fr-FR" dirty="0" smtClean="0">
                <a:solidFill>
                  <a:prstClr val="black"/>
                </a:solidFill>
              </a:rPr>
              <a:t>, mais carte 	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prometteuse</a:t>
            </a:r>
            <a:r>
              <a:rPr lang="fr-FR" dirty="0" smtClean="0">
                <a:solidFill>
                  <a:prstClr val="black"/>
                </a:solidFill>
              </a:rPr>
              <a:t> correspondant à la réalité</a:t>
            </a:r>
            <a:endParaRPr lang="fr-FR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20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49595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Conclusion personnelle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Autonomie</a:t>
            </a:r>
            <a:r>
              <a:rPr lang="fr-FR" dirty="0" smtClean="0"/>
              <a:t> pendant 3 mois…</a:t>
            </a:r>
          </a:p>
          <a:p>
            <a:endParaRPr lang="fr-FR" dirty="0"/>
          </a:p>
          <a:p>
            <a:r>
              <a:rPr lang="fr-FR" dirty="0" smtClean="0"/>
              <a:t>…dans le m</a:t>
            </a:r>
            <a:r>
              <a:rPr lang="fr-FR" dirty="0" smtClean="0"/>
              <a:t>onde de la recherche</a:t>
            </a:r>
          </a:p>
          <a:p>
            <a:endParaRPr lang="fr-FR" dirty="0"/>
          </a:p>
          <a:p>
            <a:r>
              <a:rPr lang="fr-FR" dirty="0" smtClean="0"/>
              <a:t>Manipulation de 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technologies « de pointe » </a:t>
            </a:r>
            <a:r>
              <a:rPr lang="fr-FR" dirty="0" smtClean="0"/>
              <a:t>de plus en plus courantes</a:t>
            </a:r>
          </a:p>
          <a:p>
            <a:endParaRPr lang="fr-FR" dirty="0"/>
          </a:p>
          <a:p>
            <a:r>
              <a:rPr lang="fr-FR" dirty="0" smtClean="0"/>
              <a:t>Ville 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anglophone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21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99364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2362274"/>
          </a:xfrm>
        </p:spPr>
        <p:txBody>
          <a:bodyPr>
            <a:normAutofit/>
          </a:bodyPr>
          <a:lstStyle/>
          <a:p>
            <a:r>
              <a:rPr lang="fr-FR" sz="5400" b="1" dirty="0" smtClean="0"/>
              <a:t>Merci de votre attention !</a:t>
            </a:r>
            <a:endParaRPr lang="fr-FR" sz="5400" b="1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8969864" cy="2376264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22</a:t>
            </a:fld>
            <a:endParaRPr lang="fr-BE" dirty="0"/>
          </a:p>
        </p:txBody>
      </p:sp>
      <p:sp>
        <p:nvSpPr>
          <p:cNvPr id="8" name="Rectangle 7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87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0832" y="2132856"/>
            <a:ext cx="8589640" cy="2151112"/>
          </a:xfrm>
        </p:spPr>
        <p:txBody>
          <a:bodyPr>
            <a:normAutofit/>
          </a:bodyPr>
          <a:lstStyle/>
          <a:p>
            <a:r>
              <a:rPr lang="fr-FR" sz="6600" dirty="0" smtClean="0"/>
              <a:t>Annexes/Questions</a:t>
            </a:r>
            <a:endParaRPr lang="fr-FR" sz="6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579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L’approche « Bag of Visual </a:t>
            </a:r>
            <a:r>
              <a:rPr lang="fr-FR" dirty="0" err="1" smtClean="0"/>
              <a:t>Words</a:t>
            </a:r>
            <a:r>
              <a:rPr lang="fr-FR" dirty="0" smtClean="0"/>
              <a:t> » 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56792"/>
            <a:ext cx="5485715" cy="1571429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501008"/>
            <a:ext cx="4968552" cy="239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Max </a:t>
            </a:r>
            <a:r>
              <a:rPr lang="fr-FR" dirty="0" err="1" smtClean="0"/>
              <a:t>Pooling</a:t>
            </a:r>
            <a:r>
              <a:rPr lang="fr-FR" dirty="0" smtClean="0"/>
              <a:t> 2x2</a:t>
            </a:r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2080528"/>
              </p:ext>
            </p:extLst>
          </p:nvPr>
        </p:nvGraphicFramePr>
        <p:xfrm>
          <a:off x="611560" y="2276872"/>
          <a:ext cx="2818134" cy="259228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69689"/>
                <a:gridCol w="469689"/>
                <a:gridCol w="469689"/>
                <a:gridCol w="469689"/>
                <a:gridCol w="469689"/>
                <a:gridCol w="469689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2</a:t>
                      </a:r>
                      <a:endParaRPr lang="fr-FR" b="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4</a:t>
                      </a:r>
                      <a:endParaRPr lang="fr-FR" b="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0</a:t>
                      </a:r>
                      <a:endParaRPr lang="fr-FR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0</a:t>
                      </a:r>
                      <a:endParaRPr lang="fr-FR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8</a:t>
                      </a:r>
                      <a:endParaRPr lang="fr-FR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9</a:t>
                      </a:r>
                      <a:endParaRPr lang="fr-FR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7</a:t>
                      </a:r>
                      <a:endParaRPr lang="fr-FR" b="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5</a:t>
                      </a:r>
                      <a:endParaRPr lang="fr-FR" b="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1</a:t>
                      </a:r>
                      <a:endParaRPr lang="fr-FR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0</a:t>
                      </a:r>
                      <a:endParaRPr lang="fr-FR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9</a:t>
                      </a:r>
                      <a:endParaRPr lang="fr-FR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4</a:t>
                      </a:r>
                      <a:endParaRPr lang="fr-FR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1</a:t>
                      </a:r>
                      <a:endParaRPr lang="fr-FR" b="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2</a:t>
                      </a:r>
                      <a:endParaRPr lang="fr-FR" b="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5</a:t>
                      </a:r>
                      <a:endParaRPr lang="fr-FR" b="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1</a:t>
                      </a:r>
                      <a:endParaRPr lang="fr-FR" b="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5</a:t>
                      </a:r>
                      <a:endParaRPr lang="fr-FR" b="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8</a:t>
                      </a:r>
                      <a:endParaRPr lang="fr-FR" b="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3</a:t>
                      </a:r>
                      <a:endParaRPr lang="fr-FR" b="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4</a:t>
                      </a:r>
                      <a:endParaRPr lang="fr-FR" b="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1</a:t>
                      </a:r>
                      <a:endParaRPr lang="fr-FR" b="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7</a:t>
                      </a:r>
                      <a:endParaRPr lang="fr-FR" b="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4</a:t>
                      </a:r>
                      <a:endParaRPr lang="fr-FR" b="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7</a:t>
                      </a:r>
                      <a:endParaRPr lang="fr-FR" b="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3</a:t>
                      </a:r>
                      <a:endParaRPr lang="fr-FR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7</a:t>
                      </a:r>
                      <a:endParaRPr lang="fr-FR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1</a:t>
                      </a:r>
                      <a:endParaRPr lang="fr-FR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2</a:t>
                      </a:r>
                      <a:endParaRPr lang="fr-FR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3</a:t>
                      </a:r>
                      <a:endParaRPr lang="fr-FR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3</a:t>
                      </a:r>
                      <a:endParaRPr lang="fr-FR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2</a:t>
                      </a:r>
                      <a:endParaRPr lang="fr-FR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1</a:t>
                      </a:r>
                      <a:endParaRPr lang="fr-FR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7</a:t>
                      </a:r>
                      <a:endParaRPr lang="fr-FR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3</a:t>
                      </a:r>
                      <a:endParaRPr lang="fr-FR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4</a:t>
                      </a:r>
                      <a:endParaRPr lang="fr-FR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4</a:t>
                      </a:r>
                      <a:endParaRPr lang="fr-FR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8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2484018"/>
              </p:ext>
            </p:extLst>
          </p:nvPr>
        </p:nvGraphicFramePr>
        <p:xfrm>
          <a:off x="6300193" y="2924944"/>
          <a:ext cx="1305966" cy="122413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5322"/>
                <a:gridCol w="435322"/>
                <a:gridCol w="435322"/>
              </a:tblGrid>
              <a:tr h="408045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7</a:t>
                      </a:r>
                      <a:endParaRPr lang="fr-FR" b="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1</a:t>
                      </a:r>
                      <a:endParaRPr lang="fr-FR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9</a:t>
                      </a:r>
                      <a:endParaRPr lang="fr-FR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08045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4</a:t>
                      </a:r>
                      <a:endParaRPr lang="fr-FR" b="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7</a:t>
                      </a:r>
                      <a:endParaRPr lang="fr-FR" b="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8</a:t>
                      </a:r>
                      <a:endParaRPr lang="fr-FR" b="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8045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7</a:t>
                      </a:r>
                      <a:endParaRPr lang="fr-FR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7</a:t>
                      </a:r>
                      <a:endParaRPr lang="fr-FR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4</a:t>
                      </a:r>
                      <a:endParaRPr lang="fr-FR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" name="Connecteur droit avec flèche 8"/>
          <p:cNvCxnSpPr/>
          <p:nvPr/>
        </p:nvCxnSpPr>
        <p:spPr>
          <a:xfrm>
            <a:off x="4130596" y="3573016"/>
            <a:ext cx="1521524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79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Cartes d’activations - Construction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05" y="1412776"/>
            <a:ext cx="6702171" cy="4778811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541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Cartes d’activations – positif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" y="2115344"/>
            <a:ext cx="7019925" cy="3495675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27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Cartes d’activations – négatif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" y="2115344"/>
            <a:ext cx="7019925" cy="3495675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11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Cartes d’activations – négatif 2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" y="2115344"/>
            <a:ext cx="7019925" cy="3495675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0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248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smtClean="0">
                <a:solidFill>
                  <a:schemeClr val="accent2">
                    <a:lumMod val="75000"/>
                  </a:schemeClr>
                </a:solidFill>
              </a:rPr>
              <a:t>I – 	</a:t>
            </a:r>
            <a:r>
              <a:rPr lang="fr-FR" sz="3600" b="1" dirty="0" smtClean="0"/>
              <a:t>Présentation du sujet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II –</a:t>
            </a:r>
            <a:r>
              <a:rPr lang="fr-FR" dirty="0" smtClean="0"/>
              <a:t> 	Méthodes vectorielles (SVM)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III –</a:t>
            </a:r>
            <a:r>
              <a:rPr lang="fr-FR" dirty="0" smtClean="0"/>
              <a:t> 	Réseaux neuronaux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609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Cartes d’activations – faux positif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" y="2115344"/>
            <a:ext cx="7019925" cy="3495675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579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Cartes d’activations – construction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556791"/>
            <a:ext cx="5852172" cy="4352553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012" y="1556792"/>
            <a:ext cx="5852172" cy="43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Entraînement du modèle CNN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Sur un GPU </a:t>
            </a:r>
            <a:r>
              <a:rPr lang="fr-FR" dirty="0" err="1" smtClean="0"/>
              <a:t>Nvidia</a:t>
            </a:r>
            <a:r>
              <a:rPr lang="fr-FR" dirty="0" smtClean="0"/>
              <a:t> Tesla K80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348880"/>
            <a:ext cx="2738970" cy="199700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55576" y="4797152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12</a:t>
            </a:r>
            <a:r>
              <a:rPr lang="fr-FR" sz="2400" baseline="30000" dirty="0" smtClean="0"/>
              <a:t>e</a:t>
            </a:r>
            <a:r>
              <a:rPr lang="fr-FR" sz="2400" dirty="0" smtClean="0"/>
              <a:t> modèle : 500 itérations de 10 époques  ⇒ 110 heures 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594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579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 point de départ : </a:t>
            </a:r>
            <a:br>
              <a:rPr lang="fr-FR" dirty="0" smtClean="0"/>
            </a:br>
            <a:r>
              <a:rPr lang="fr-FR" dirty="0" err="1" smtClean="0"/>
              <a:t>StreetScore</a:t>
            </a:r>
            <a:r>
              <a:rPr lang="fr-FR" dirty="0" smtClean="0"/>
              <a:t> (2014)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27" y="2060848"/>
            <a:ext cx="4353533" cy="4105848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2636912"/>
            <a:ext cx="3952875" cy="2962275"/>
          </a:xfrm>
          <a:prstGeom prst="rect">
            <a:avLst/>
          </a:prstGeom>
        </p:spPr>
      </p:pic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589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cas étudié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Étude du processus de 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gentrification</a:t>
            </a:r>
            <a:r>
              <a:rPr lang="fr-FR" dirty="0" smtClean="0"/>
              <a:t> sur la ville d’Ottawa</a:t>
            </a:r>
          </a:p>
          <a:p>
            <a:endParaRPr lang="fr-FR" dirty="0"/>
          </a:p>
          <a:p>
            <a:r>
              <a:rPr lang="fr-FR" dirty="0" smtClean="0"/>
              <a:t>Utilisation de la banque d’images 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Google </a:t>
            </a:r>
            <a:r>
              <a:rPr lang="fr-FR" dirty="0" err="1" smtClean="0">
                <a:solidFill>
                  <a:schemeClr val="accent2">
                    <a:lumMod val="75000"/>
                  </a:schemeClr>
                </a:solidFill>
              </a:rPr>
              <a:t>StreetView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 (API)</a:t>
            </a:r>
            <a:r>
              <a:rPr lang="fr-FR" dirty="0" smtClean="0"/>
              <a:t> : images 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multi-temporelles</a:t>
            </a:r>
          </a:p>
          <a:p>
            <a:pPr lvl="1"/>
            <a:r>
              <a:rPr lang="fr-FR" dirty="0" smtClean="0"/>
              <a:t>Téléchargement de nombreuses images sur </a:t>
            </a:r>
            <a:r>
              <a:rPr lang="fr-FR" dirty="0" smtClean="0"/>
              <a:t>toute </a:t>
            </a:r>
            <a:r>
              <a:rPr lang="fr-FR" dirty="0" smtClean="0"/>
              <a:t>la ville d’Ottawa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09131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Acquisition des données d’apprentissage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46" y="1626445"/>
            <a:ext cx="3184538" cy="2163041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1" r="4599"/>
          <a:stretch/>
        </p:blipFill>
        <p:spPr>
          <a:xfrm>
            <a:off x="395535" y="3861048"/>
            <a:ext cx="3207049" cy="219744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66911" y="62373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Interfaces Web</a:t>
            </a:r>
            <a:endParaRPr lang="fr-FR" dirty="0"/>
          </a:p>
        </p:txBody>
      </p:sp>
      <p:sp>
        <p:nvSpPr>
          <p:cNvPr id="8" name="Carré corné 7"/>
          <p:cNvSpPr/>
          <p:nvPr/>
        </p:nvSpPr>
        <p:spPr>
          <a:xfrm>
            <a:off x="6453563" y="4293096"/>
            <a:ext cx="1368152" cy="1656184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Liste de « duels »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Carré corné 8"/>
          <p:cNvSpPr/>
          <p:nvPr/>
        </p:nvSpPr>
        <p:spPr>
          <a:xfrm>
            <a:off x="6453563" y="1844824"/>
            <a:ext cx="1368152" cy="1656184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Liste de 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« couples »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805491" y="62373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Fichiers </a:t>
            </a:r>
            <a:r>
              <a:rPr lang="fr-FR" dirty="0"/>
              <a:t>.</a:t>
            </a:r>
            <a:r>
              <a:rPr lang="fr-FR" dirty="0" smtClean="0"/>
              <a:t>csv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311052" y="5085184"/>
            <a:ext cx="1521524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4311052" y="2598553"/>
            <a:ext cx="1521524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7956376" y="2336943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fr-FR" sz="1400" baseline="30000" dirty="0" smtClean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fr-FR" sz="1400" dirty="0" smtClean="0">
                <a:solidFill>
                  <a:schemeClr val="accent2">
                    <a:lumMod val="75000"/>
                  </a:schemeClr>
                </a:solidFill>
              </a:rPr>
              <a:t> méthode</a:t>
            </a:r>
            <a:endParaRPr lang="fr-F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7956376" y="4869160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fr-FR" sz="1400" baseline="30000" dirty="0" smtClean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fr-FR" sz="1400" dirty="0" smtClean="0">
                <a:solidFill>
                  <a:schemeClr val="accent2">
                    <a:lumMod val="75000"/>
                  </a:schemeClr>
                </a:solidFill>
              </a:rPr>
              <a:t> méthode</a:t>
            </a:r>
            <a:endParaRPr lang="fr-F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6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27460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Problèmes des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1</a:t>
            </a:r>
            <a:r>
              <a:rPr lang="fr-FR" baseline="30000" dirty="0" smtClean="0"/>
              <a:t>e</a:t>
            </a:r>
            <a:r>
              <a:rPr lang="fr-FR" dirty="0" smtClean="0"/>
              <a:t> méthode :</a:t>
            </a:r>
          </a:p>
          <a:p>
            <a:pPr marL="0" lvl="1" indent="0">
              <a:buNone/>
            </a:pPr>
            <a:r>
              <a:rPr lang="fr-FR" dirty="0"/>
              <a:t>	</a:t>
            </a:r>
            <a:r>
              <a:rPr lang="fr-FR" dirty="0" smtClean="0"/>
              <a:t>Gentrification </a:t>
            </a:r>
            <a:r>
              <a:rPr lang="fr-FR" dirty="0"/>
              <a:t>: phénomène ponctuel en espace </a:t>
            </a:r>
            <a:r>
              <a:rPr lang="fr-FR" dirty="0" smtClean="0"/>
              <a:t>	et </a:t>
            </a:r>
            <a:r>
              <a:rPr lang="fr-FR" dirty="0"/>
              <a:t>en temps</a:t>
            </a:r>
            <a:br>
              <a:rPr lang="fr-FR" dirty="0"/>
            </a:br>
            <a:r>
              <a:rPr lang="fr-FR" dirty="0"/>
              <a:t>	</a:t>
            </a:r>
            <a:r>
              <a:rPr lang="fr-FR" dirty="0" smtClean="0"/>
              <a:t>	</a:t>
            </a:r>
            <a:r>
              <a:rPr lang="fr-FR" dirty="0" smtClean="0"/>
              <a:t>⇒ </a:t>
            </a:r>
            <a:r>
              <a:rPr lang="fr-FR" dirty="0"/>
              <a:t>grande majorité de </a:t>
            </a:r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cas 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négatifs</a:t>
            </a:r>
          </a:p>
          <a:p>
            <a:pPr marL="0" lvl="1" indent="0">
              <a:buNone/>
            </a:pPr>
            <a:r>
              <a:rPr lang="fr-FR" dirty="0"/>
              <a:t>	</a:t>
            </a:r>
            <a:r>
              <a:rPr lang="fr-FR" dirty="0" smtClean="0"/>
              <a:t>	</a:t>
            </a:r>
            <a:r>
              <a:rPr lang="fr-FR" dirty="0"/>
              <a:t>⇒</a:t>
            </a:r>
            <a:r>
              <a:rPr lang="fr-FR" dirty="0" smtClean="0"/>
              <a:t> </a:t>
            </a:r>
            <a:r>
              <a:rPr lang="fr-FR" dirty="0" smtClean="0"/>
              <a:t>nécessité de réaliser l’apprentissage en 		plusieurs fois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30000" dirty="0" smtClean="0"/>
              <a:t>e</a:t>
            </a:r>
            <a:r>
              <a:rPr lang="fr-FR" dirty="0" smtClean="0"/>
              <a:t> méthode :</a:t>
            </a:r>
          </a:p>
          <a:p>
            <a:pPr marL="457200" lvl="1" indent="0">
              <a:buNone/>
            </a:pPr>
            <a:r>
              <a:rPr lang="fr-FR" dirty="0"/>
              <a:t>	</a:t>
            </a:r>
            <a:r>
              <a:rPr lang="fr-FR" dirty="0" smtClean="0"/>
              <a:t>Nécessité de trop nombreux « duels » par 	rapport à la durée du stage</a:t>
            </a:r>
          </a:p>
          <a:p>
            <a:pPr marL="457200" lvl="1" indent="0">
              <a:buNone/>
            </a:pPr>
            <a:r>
              <a:rPr lang="fr-FR" dirty="0"/>
              <a:t>	</a:t>
            </a:r>
            <a:r>
              <a:rPr lang="fr-FR" dirty="0" smtClean="0"/>
              <a:t>	</a:t>
            </a:r>
            <a:r>
              <a:rPr lang="fr-FR" dirty="0" smtClean="0"/>
              <a:t>⇒ 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abandon</a:t>
            </a:r>
            <a:r>
              <a:rPr lang="fr-FR" dirty="0" smtClean="0"/>
              <a:t> de la méthode au profit de la 1</a:t>
            </a:r>
            <a:r>
              <a:rPr lang="fr-FR" baseline="30000" dirty="0" smtClean="0"/>
              <a:t>e</a:t>
            </a:r>
            <a:r>
              <a:rPr lang="fr-FR" dirty="0" smtClean="0"/>
              <a:t> </a:t>
            </a:r>
          </a:p>
          <a:p>
            <a:pPr lvl="1"/>
            <a:endParaRPr lang="fr-FR" dirty="0" smtClean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7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5588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248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 – 	</a:t>
            </a:r>
            <a:r>
              <a:rPr lang="fr-FR" dirty="0" smtClean="0"/>
              <a:t>Présentation du sujet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3600" b="1" dirty="0" smtClean="0">
                <a:solidFill>
                  <a:schemeClr val="accent2">
                    <a:lumMod val="75000"/>
                  </a:schemeClr>
                </a:solidFill>
              </a:rPr>
              <a:t>II –</a:t>
            </a:r>
            <a:r>
              <a:rPr lang="fr-FR" sz="3600" b="1" dirty="0" smtClean="0"/>
              <a:t> 	Méthodes vectorielles (SVM)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III –</a:t>
            </a:r>
            <a:r>
              <a:rPr lang="fr-FR" dirty="0" smtClean="0"/>
              <a:t> 	Réseaux neuronaux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8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5471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Extraction d’attributs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692875" y="148964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GIST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148064" y="1351140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SIFT dense (Bag of Visual </a:t>
            </a:r>
            <a:r>
              <a:rPr lang="fr-FR" dirty="0" err="1" smtClean="0"/>
              <a:t>Words</a:t>
            </a:r>
            <a:r>
              <a:rPr lang="fr-FR" dirty="0" smtClean="0"/>
              <a:t>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4" y="1858972"/>
            <a:ext cx="3869817" cy="4918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570" y="2636912"/>
            <a:ext cx="4325324" cy="3224961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9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5143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2060</TotalTime>
  <Words>518</Words>
  <Application>Microsoft Office PowerPoint</Application>
  <PresentationFormat>Affichage à l'écran (4:3)</PresentationFormat>
  <Paragraphs>263</Paragraphs>
  <Slides>37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38" baseType="lpstr">
      <vt:lpstr>Thème Office</vt:lpstr>
      <vt:lpstr>SVM et réseaux neuronaux convolutifs pour la classification de scènes urbaines</vt:lpstr>
      <vt:lpstr>Introduction</vt:lpstr>
      <vt:lpstr>Présentation PowerPoint</vt:lpstr>
      <vt:lpstr>Le point de départ :  StreetScore (2014)</vt:lpstr>
      <vt:lpstr>Le cas étudié</vt:lpstr>
      <vt:lpstr>Acquisition des données d’apprentissage</vt:lpstr>
      <vt:lpstr>Problèmes des données</vt:lpstr>
      <vt:lpstr>Présentation PowerPoint</vt:lpstr>
      <vt:lpstr>Extraction d’attributs</vt:lpstr>
      <vt:lpstr>SVM (1ere méthode d’acquisition)</vt:lpstr>
      <vt:lpstr>Résultats SVM</vt:lpstr>
      <vt:lpstr>Présentation PowerPoint</vt:lpstr>
      <vt:lpstr>Principe des réseaux neuronaux</vt:lpstr>
      <vt:lpstr>Résultats réseaux denses</vt:lpstr>
      <vt:lpstr>Réseaux neuronaux convolutifs (CNNs)</vt:lpstr>
      <vt:lpstr>Architecture choisie</vt:lpstr>
      <vt:lpstr>Méthode employée et résultats</vt:lpstr>
      <vt:lpstr>Visualisation du modèle</vt:lpstr>
      <vt:lpstr>Résultats de classification</vt:lpstr>
      <vt:lpstr>Conclusion projet</vt:lpstr>
      <vt:lpstr>Conclusion personnelle</vt:lpstr>
      <vt:lpstr>Merci de votre attention !</vt:lpstr>
      <vt:lpstr>Annexes/Questions</vt:lpstr>
      <vt:lpstr>L’approche « Bag of Visual Words » </vt:lpstr>
      <vt:lpstr>Max Pooling 2x2</vt:lpstr>
      <vt:lpstr>Cartes d’activations - Construction</vt:lpstr>
      <vt:lpstr>Cartes d’activations – positif</vt:lpstr>
      <vt:lpstr>Cartes d’activations – négatif</vt:lpstr>
      <vt:lpstr>Cartes d’activations – négatif 2</vt:lpstr>
      <vt:lpstr>Cartes d’activations – faux positif</vt:lpstr>
      <vt:lpstr>Cartes d’activations – construction</vt:lpstr>
      <vt:lpstr>Entraînement du modèle CNN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SVM et réseaux neuronaux convolutifs pour la classification de scènes urbaines</dc:title>
  <dc:creator>Amaury</dc:creator>
  <cp:lastModifiedBy>Microsoft</cp:lastModifiedBy>
  <cp:revision>153</cp:revision>
  <dcterms:created xsi:type="dcterms:W3CDTF">2017-09-04T13:12:58Z</dcterms:created>
  <dcterms:modified xsi:type="dcterms:W3CDTF">2017-09-12T15:06:50Z</dcterms:modified>
</cp:coreProperties>
</file>